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B2B2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64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A4A42-0109-44D1-9DDD-50DAA53A764B}" type="datetimeFigureOut">
              <a:rPr lang="it-IT" smtClean="0"/>
              <a:t>25/01/2023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259E6-979F-4B97-87A6-97575BFE06E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384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A4A42-0109-44D1-9DDD-50DAA53A764B}" type="datetimeFigureOut">
              <a:rPr lang="it-IT" smtClean="0"/>
              <a:t>25/01/2023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259E6-979F-4B97-87A6-97575BFE06E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7948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A4A42-0109-44D1-9DDD-50DAA53A764B}" type="datetimeFigureOut">
              <a:rPr lang="it-IT" smtClean="0"/>
              <a:t>25/01/2023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259E6-979F-4B97-87A6-97575BFE06E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1442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A4A42-0109-44D1-9DDD-50DAA53A764B}" type="datetimeFigureOut">
              <a:rPr lang="it-IT" smtClean="0"/>
              <a:t>25/01/2023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259E6-979F-4B97-87A6-97575BFE06E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6349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A4A42-0109-44D1-9DDD-50DAA53A764B}" type="datetimeFigureOut">
              <a:rPr lang="it-IT" smtClean="0"/>
              <a:t>25/01/2023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259E6-979F-4B97-87A6-97575BFE06E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539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A4A42-0109-44D1-9DDD-50DAA53A764B}" type="datetimeFigureOut">
              <a:rPr lang="it-IT" smtClean="0"/>
              <a:t>25/01/2023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259E6-979F-4B97-87A6-97575BFE06E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3842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A4A42-0109-44D1-9DDD-50DAA53A764B}" type="datetimeFigureOut">
              <a:rPr lang="it-IT" smtClean="0"/>
              <a:t>25/01/2023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259E6-979F-4B97-87A6-97575BFE06E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7819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A4A42-0109-44D1-9DDD-50DAA53A764B}" type="datetimeFigureOut">
              <a:rPr lang="it-IT" smtClean="0"/>
              <a:t>25/01/2023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259E6-979F-4B97-87A6-97575BFE06E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5152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A4A42-0109-44D1-9DDD-50DAA53A764B}" type="datetimeFigureOut">
              <a:rPr lang="it-IT" smtClean="0"/>
              <a:t>25/01/2023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259E6-979F-4B97-87A6-97575BFE06E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5536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A4A42-0109-44D1-9DDD-50DAA53A764B}" type="datetimeFigureOut">
              <a:rPr lang="it-IT" smtClean="0"/>
              <a:t>25/01/2023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259E6-979F-4B97-87A6-97575BFE06E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9290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A4A42-0109-44D1-9DDD-50DAA53A764B}" type="datetimeFigureOut">
              <a:rPr lang="it-IT" smtClean="0"/>
              <a:t>25/01/2023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259E6-979F-4B97-87A6-97575BFE06E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3393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8A4A42-0109-44D1-9DDD-50DAA53A764B}" type="datetimeFigureOut">
              <a:rPr lang="it-IT" smtClean="0"/>
              <a:t>25/01/2023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D259E6-979F-4B97-87A6-97575BFE06E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8750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9.emf"/><Relationship Id="rId7" Type="http://schemas.openxmlformats.org/officeDocument/2006/relationships/image" Target="../media/image13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620883" y="428626"/>
            <a:ext cx="9144000" cy="3005454"/>
          </a:xfr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txBody>
          <a:bodyPr>
            <a:normAutofit fontScale="90000"/>
          </a:bodyPr>
          <a:lstStyle/>
          <a:p>
            <a:r>
              <a:rPr lang="it-IT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Verso una progressiva disinformazione…</a:t>
            </a:r>
            <a:br>
              <a:rPr lang="it-IT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it-IT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Comitato zero allontanamento zero</a:t>
            </a:r>
            <a:br>
              <a:rPr lang="it-IT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2400" i="1" dirty="0" smtClean="0"/>
              <a:t>Assemblea 11 gennaio 2023</a:t>
            </a:r>
            <a:endParaRPr lang="it-IT" sz="2400" i="1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3544933" y="4629150"/>
            <a:ext cx="5067300" cy="923925"/>
          </a:xfrm>
          <a:solidFill>
            <a:schemeClr val="bg1"/>
          </a:solidFill>
        </p:spPr>
        <p:txBody>
          <a:bodyPr/>
          <a:lstStyle/>
          <a:p>
            <a:r>
              <a:rPr lang="it-IT" i="1" dirty="0" smtClean="0"/>
              <a:t>Prof.ssa Paola Ricchiardi</a:t>
            </a:r>
          </a:p>
          <a:p>
            <a:r>
              <a:rPr lang="it-IT" i="1" dirty="0" smtClean="0"/>
              <a:t>Università degli Studi di Torino</a:t>
            </a:r>
            <a:endParaRPr lang="it-IT" i="1" dirty="0"/>
          </a:p>
        </p:txBody>
      </p:sp>
    </p:spTree>
    <p:extLst>
      <p:ext uri="{BB962C8B-B14F-4D97-AF65-F5344CB8AC3E}">
        <p14:creationId xmlns:p14="http://schemas.microsoft.com/office/powerpoint/2010/main" val="3016027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11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4400" y="2689225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Riportiamo di seguito alcuni esempi di articoli che, dopo la presentazione del disegno di legge «Allontanamento zero», hanno riportato dati e/o dichiarazioni non corrispondenti ai dati ufficiali rispetto alla condizione dei minori messi in protezione, contribuendo alla costruzione di rappresentazioni scorrette.</a:t>
            </a:r>
            <a:endParaRPr lang="it-I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827839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00125" y="50006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it-IT" sz="3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A. </a:t>
            </a:r>
            <a:r>
              <a:rPr lang="it-IT" sz="31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Parisotto</a:t>
            </a:r>
            <a:r>
              <a:rPr lang="it-IT" sz="3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, </a:t>
            </a:r>
            <a:r>
              <a:rPr lang="it-IT" sz="3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«</a:t>
            </a:r>
            <a:r>
              <a:rPr lang="it-IT" sz="31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Caucino</a:t>
            </a:r>
            <a:r>
              <a:rPr lang="it-IT" sz="3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</a:t>
            </a:r>
            <a:r>
              <a:rPr lang="it-IT" sz="3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difende Allontanamento Zero: </a:t>
            </a:r>
            <a:r>
              <a:rPr lang="it-IT" sz="3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‘I </a:t>
            </a:r>
            <a:r>
              <a:rPr lang="it-IT" sz="3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bimbi ci chiedono di stare con le famiglie, noi le </a:t>
            </a:r>
            <a:r>
              <a:rPr lang="it-IT" sz="3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aiutiamo’», </a:t>
            </a:r>
            <a:r>
              <a:rPr lang="it-IT" sz="31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TorinoOggi</a:t>
            </a:r>
            <a:r>
              <a:rPr lang="it-IT" sz="3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, </a:t>
            </a:r>
            <a:r>
              <a:rPr lang="it-IT" sz="3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3 ottobre 2022 </a:t>
            </a:r>
            <a:r>
              <a:rPr lang="it-IT" sz="3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/>
            </a:r>
            <a:br>
              <a:rPr lang="it-IT" sz="3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it-IT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(</a:t>
            </a:r>
            <a:r>
              <a:rPr lang="it-IT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https://www.24ovest.it/2022/10/03/leggi-notizia/argomenti/politica-16/articolo/caucino-difende-allontanamento-zero-i-bimbi-ci-chiedono-di-stare-con-le-famiglie-noi-le-aiutiam.html</a:t>
            </a:r>
            <a:r>
              <a:rPr lang="it-IT" sz="1600" b="1" dirty="0" smtClean="0"/>
              <a:t>)</a:t>
            </a:r>
            <a:r>
              <a:rPr lang="it-IT" sz="1600" b="1" dirty="0"/>
              <a:t/>
            </a:r>
            <a:br>
              <a:rPr lang="it-IT" sz="1600" b="1" dirty="0"/>
            </a:br>
            <a:endParaRPr lang="it-IT" sz="16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28675" y="2657564"/>
            <a:ext cx="10515600" cy="121775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it-IT" sz="2200" dirty="0" smtClean="0"/>
              <a:t>Intervista all’assessora Chiara </a:t>
            </a:r>
            <a:r>
              <a:rPr lang="it-IT" sz="2200" dirty="0" err="1" smtClean="0"/>
              <a:t>Caucino</a:t>
            </a:r>
            <a:endParaRPr lang="it-IT" sz="2200" dirty="0" smtClean="0"/>
          </a:p>
          <a:p>
            <a:pPr marL="0" indent="0">
              <a:buNone/>
            </a:pPr>
            <a:r>
              <a:rPr lang="it-IT" sz="2200" dirty="0" smtClean="0"/>
              <a:t>«</a:t>
            </a:r>
            <a:r>
              <a:rPr lang="it-IT" sz="2200" i="1" dirty="0"/>
              <a:t>La media è circa di </a:t>
            </a:r>
            <a:r>
              <a:rPr lang="it-IT" sz="22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2.000</a:t>
            </a:r>
            <a:r>
              <a:rPr lang="it-IT" sz="2200" i="1" dirty="0"/>
              <a:t> </a:t>
            </a:r>
            <a:r>
              <a:rPr lang="it-IT" sz="2200" i="1" dirty="0" smtClean="0"/>
              <a:t>[minori allontanati] </a:t>
            </a:r>
            <a:r>
              <a:rPr lang="it-IT" sz="22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all’anno</a:t>
            </a:r>
            <a:r>
              <a:rPr lang="it-IT" sz="2200" i="1" dirty="0"/>
              <a:t>, una media ben superiore a quella </a:t>
            </a:r>
            <a:r>
              <a:rPr lang="it-IT" sz="2200" i="1" dirty="0" smtClean="0"/>
              <a:t>nazionale.</a:t>
            </a:r>
            <a:r>
              <a:rPr lang="it-IT" sz="2200" dirty="0" smtClean="0"/>
              <a:t>».</a:t>
            </a:r>
            <a:endParaRPr lang="it-IT" sz="2200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1181100" y="4333875"/>
            <a:ext cx="3371850" cy="1200329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NON SONO 2000 ALLONTANAMENTI L’ANNO, MA 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E’ IL TOTALE DEI MINORI IN CARICO AI SERVIZI!</a:t>
            </a:r>
            <a:endParaRPr 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8115300" y="4080302"/>
            <a:ext cx="2324100" cy="203132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 SONO 2000.</a:t>
            </a:r>
          </a:p>
          <a:p>
            <a:pPr algn="ctr"/>
            <a:r>
              <a:rPr lang="it-IT" dirty="0" smtClean="0"/>
              <a:t>TOTALE MINORI IN CARICO NEL 2021 ALLONTANANTI (AFFIDO A TERZI + STRUTTURA MINORI)=</a:t>
            </a:r>
            <a:r>
              <a:rPr lang="it-IT" b="1" dirty="0" smtClean="0"/>
              <a:t>1472 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32095307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11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00125" y="401637"/>
            <a:ext cx="10515600" cy="1325563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it-IT" sz="2200" i="1" dirty="0" smtClean="0">
                <a:latin typeface="+mn-lt"/>
                <a:ea typeface="+mn-ea"/>
                <a:cs typeface="+mn-cs"/>
              </a:rPr>
              <a:t>«…Ci </a:t>
            </a:r>
            <a:r>
              <a:rPr lang="it-IT" sz="2200" i="1" dirty="0">
                <a:latin typeface="+mn-lt"/>
                <a:ea typeface="+mn-ea"/>
                <a:cs typeface="+mn-cs"/>
              </a:rPr>
              <a:t>siamo chiesti perché in Piemonte si allontanasse di più rispetto al resto dell’Italia e ci è stato detto perché si lavora meglio…Rifiuto quest’idea, dico il contrario: se si lavora meglio, si allontana di </a:t>
            </a:r>
            <a:r>
              <a:rPr lang="it-IT" sz="2200" i="1" dirty="0" smtClean="0">
                <a:latin typeface="+mn-lt"/>
                <a:ea typeface="+mn-ea"/>
                <a:cs typeface="+mn-cs"/>
              </a:rPr>
              <a:t>meno» </a:t>
            </a:r>
            <a:r>
              <a:rPr lang="it-IT" sz="2200" dirty="0" smtClean="0">
                <a:latin typeface="+mn-lt"/>
                <a:ea typeface="+mn-ea"/>
                <a:cs typeface="+mn-cs"/>
              </a:rPr>
              <a:t>(Intervista a </a:t>
            </a:r>
            <a:r>
              <a:rPr lang="it-IT" sz="2200" dirty="0" err="1" smtClean="0">
                <a:latin typeface="+mn-lt"/>
                <a:ea typeface="+mn-ea"/>
                <a:cs typeface="+mn-cs"/>
              </a:rPr>
              <a:t>Caucino</a:t>
            </a:r>
            <a:r>
              <a:rPr lang="it-IT" sz="2200" dirty="0" smtClean="0">
                <a:latin typeface="+mn-lt"/>
                <a:ea typeface="+mn-ea"/>
                <a:cs typeface="+mn-cs"/>
              </a:rPr>
              <a:t>- continua).</a:t>
            </a:r>
            <a:endParaRPr lang="it-IT" sz="2200" dirty="0">
              <a:latin typeface="+mn-lt"/>
              <a:ea typeface="+mn-ea"/>
              <a:cs typeface="+mn-cs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19150" y="1949546"/>
            <a:ext cx="10515600" cy="4351338"/>
          </a:xfrm>
        </p:spPr>
        <p:txBody>
          <a:bodyPr/>
          <a:lstStyle/>
          <a:p>
            <a:pPr marL="514350" indent="-514350">
              <a:buAutoNum type="arabicParenR"/>
            </a:pPr>
            <a:r>
              <a:rPr lang="it-IT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 ci sono elementi per dire che in Piemonte si allontani di più che in altre Regioni</a:t>
            </a:r>
          </a:p>
          <a:p>
            <a:pPr marL="0" indent="0">
              <a:buNone/>
            </a:pPr>
            <a:r>
              <a:rPr lang="it-IT" sz="2200" dirty="0" smtClean="0"/>
              <a:t>Il tasso usato per il confronto nazionale contiene anche i minori in comunità con un genitore e gli affidi a parenti (supporti molto usati in Piemonte, più della media nazionale, per NON ALLONTANARE).</a:t>
            </a:r>
          </a:p>
          <a:p>
            <a:pPr marL="0" indent="0">
              <a:buNone/>
            </a:pPr>
            <a:r>
              <a:rPr lang="it-IT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2) Non ci sono dati di confronto per dire qual è la percentuale di minori seguiti a casa loro nelle altre Regioni. </a:t>
            </a:r>
          </a:p>
          <a:p>
            <a:pPr marL="0" indent="0">
              <a:buNone/>
            </a:pPr>
            <a:r>
              <a:rPr lang="it-IT" sz="2200" dirty="0"/>
              <a:t>In tutte le Regioni che hanno un numero inferiore di </a:t>
            </a:r>
          </a:p>
          <a:p>
            <a:pPr marL="0" indent="0">
              <a:buNone/>
            </a:pPr>
            <a:r>
              <a:rPr lang="it-IT" sz="2200" dirty="0" smtClean="0"/>
              <a:t>minori </a:t>
            </a:r>
            <a:r>
              <a:rPr lang="it-IT" sz="2200" dirty="0"/>
              <a:t>in affido e in </a:t>
            </a:r>
            <a:r>
              <a:rPr lang="it-IT" sz="2200" dirty="0" smtClean="0"/>
              <a:t>comunità </a:t>
            </a:r>
            <a:r>
              <a:rPr lang="it-IT" sz="2200" dirty="0" err="1" smtClean="0"/>
              <a:t>riseptto</a:t>
            </a:r>
            <a:r>
              <a:rPr lang="it-IT" sz="2200" dirty="0" smtClean="0"/>
              <a:t> al Piemonte, </a:t>
            </a:r>
          </a:p>
          <a:p>
            <a:pPr marL="0" indent="0">
              <a:buNone/>
            </a:pPr>
            <a:r>
              <a:rPr lang="it-IT" sz="2200" dirty="0" smtClean="0"/>
              <a:t>il </a:t>
            </a:r>
            <a:r>
              <a:rPr lang="it-IT" sz="2200" dirty="0"/>
              <a:t>98% dei minori in difficoltà </a:t>
            </a:r>
            <a:r>
              <a:rPr lang="it-IT" sz="2200" dirty="0" smtClean="0"/>
              <a:t>viene </a:t>
            </a:r>
            <a:r>
              <a:rPr lang="it-IT" sz="2200" dirty="0"/>
              <a:t>seguito a casa?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6275" y="4446685"/>
            <a:ext cx="3476625" cy="2006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390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11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276224"/>
            <a:ext cx="10515600" cy="6581775"/>
          </a:xfrm>
        </p:spPr>
        <p:txBody>
          <a:bodyPr>
            <a:normAutofit/>
          </a:bodyPr>
          <a:lstStyle/>
          <a:p>
            <a:r>
              <a:rPr lang="it-IT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 ci sono evidenze che se si lavora meglio si allontana di meno</a:t>
            </a:r>
          </a:p>
          <a:p>
            <a:pPr marL="0" indent="0">
              <a:buNone/>
            </a:pPr>
            <a:r>
              <a:rPr lang="it-IT" sz="2200" dirty="0" smtClean="0"/>
              <a:t>Quindi… tutte le Regioni che hanno un tasso inferiore di minori in affido e in struttura lavorano meglio del Piemonte?</a:t>
            </a:r>
          </a:p>
          <a:p>
            <a:pPr marL="0" indent="0">
              <a:buNone/>
            </a:pPr>
            <a:r>
              <a:rPr lang="it-IT" dirty="0"/>
              <a:t>	</a:t>
            </a:r>
            <a:r>
              <a:rPr lang="it-IT" dirty="0" smtClean="0"/>
              <a:t>				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Assurdità</a:t>
            </a:r>
            <a:r>
              <a:rPr lang="it-IT" sz="2200" dirty="0" smtClean="0"/>
              <a:t> come dimostra un’affermazione del Procuratore della Repubblica presso il Tribunale per i minorenni di Milano, Ciro Cascone </a:t>
            </a:r>
            <a:r>
              <a:rPr lang="it-IT" sz="1600" dirty="0" smtClean="0"/>
              <a:t>(Relazione «Segnalare per tutelare: il ruolo della scuola» al convegno </a:t>
            </a:r>
            <a:r>
              <a:rPr lang="it-IT" sz="1600" dirty="0" err="1" smtClean="0"/>
              <a:t>Anfaa</a:t>
            </a:r>
            <a:r>
              <a:rPr lang="it-IT" sz="1600" dirty="0" smtClean="0"/>
              <a:t>, Milano, 28.10.2022)</a:t>
            </a:r>
          </a:p>
          <a:p>
            <a:pPr marL="0" indent="0">
              <a:buNone/>
            </a:pPr>
            <a:r>
              <a:rPr lang="it-IT" sz="2200" dirty="0" smtClean="0"/>
              <a:t>«Quest’anno a Milano abbiamo avuto 9.500 segnalazioni...Segno di un sistema di servizi che funziona. Arriva un terzo delle segnalazioni nel Comune di Napoli… Quindi i bambini di Napoli stanno bene e quelli di Milano stanno male?». </a:t>
            </a:r>
            <a:endParaRPr lang="it-IT" sz="2200" dirty="0"/>
          </a:p>
          <a:p>
            <a:pPr marL="0" indent="0">
              <a:buNone/>
            </a:pPr>
            <a:endParaRPr lang="it-IT" sz="16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851" y="1455143"/>
            <a:ext cx="2457724" cy="271386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4826" y="1455143"/>
            <a:ext cx="2629173" cy="2652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633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11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743466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it-IT" sz="2200" i="1" dirty="0">
                <a:latin typeface="+mn-lt"/>
                <a:ea typeface="+mn-ea"/>
                <a:cs typeface="+mn-cs"/>
              </a:rPr>
              <a:t>«L’80,9% </a:t>
            </a:r>
            <a:r>
              <a:rPr lang="it-IT" sz="2200" i="1" dirty="0" smtClean="0">
                <a:latin typeface="+mn-lt"/>
                <a:ea typeface="+mn-ea"/>
                <a:cs typeface="+mn-cs"/>
              </a:rPr>
              <a:t>sono </a:t>
            </a:r>
            <a:r>
              <a:rPr lang="it-IT" sz="2200" i="1" dirty="0">
                <a:latin typeface="+mn-lt"/>
                <a:ea typeface="+mn-ea"/>
                <a:cs typeface="+mn-cs"/>
              </a:rPr>
              <a:t>casi su cui si può lavorare. Perché le motivazioni degli allontanamenti sono legati a </a:t>
            </a:r>
            <a:r>
              <a:rPr lang="it-IT" sz="22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incuria, alla trascuratezza</a:t>
            </a:r>
            <a:r>
              <a:rPr lang="it-IT" sz="2200" i="1" dirty="0">
                <a:latin typeface="+mn-lt"/>
                <a:ea typeface="+mn-ea"/>
                <a:cs typeface="+mn-cs"/>
              </a:rPr>
              <a:t>, stili educativi non consoni…Oggi, con il caro bollette, è ancora più importante </a:t>
            </a:r>
            <a:r>
              <a:rPr lang="it-IT" sz="2200" i="1" dirty="0" smtClean="0">
                <a:latin typeface="+mn-lt"/>
                <a:ea typeface="+mn-ea"/>
                <a:cs typeface="+mn-cs"/>
              </a:rPr>
              <a:t>[la legge «Allontanamento zero»] perché </a:t>
            </a:r>
            <a:r>
              <a:rPr lang="it-IT" sz="2200" i="1" dirty="0">
                <a:latin typeface="+mn-lt"/>
                <a:ea typeface="+mn-ea"/>
                <a:cs typeface="+mn-cs"/>
              </a:rPr>
              <a:t>si scongiuri che </a:t>
            </a:r>
            <a:r>
              <a:rPr lang="it-IT" sz="2200" i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una famiglia con disagi economici possa vedere allontanato il minore</a:t>
            </a:r>
            <a:r>
              <a:rPr lang="it-IT" sz="2200" i="1" dirty="0">
                <a:latin typeface="+mn-lt"/>
                <a:ea typeface="+mn-ea"/>
                <a:cs typeface="+mn-cs"/>
              </a:rPr>
              <a:t>. Solo </a:t>
            </a:r>
            <a:r>
              <a:rPr lang="it-IT" sz="2200" i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per una lieve incuria </a:t>
            </a:r>
            <a:r>
              <a:rPr lang="it-IT" sz="2200" i="1" dirty="0">
                <a:latin typeface="+mn-lt"/>
                <a:ea typeface="+mn-ea"/>
                <a:cs typeface="+mn-cs"/>
              </a:rPr>
              <a:t>verso un bambino o a una bambina rispetto cui c’è </a:t>
            </a:r>
            <a:r>
              <a:rPr lang="it-IT" sz="2200" i="1" dirty="0" smtClean="0">
                <a:latin typeface="+mn-lt"/>
                <a:ea typeface="+mn-ea"/>
                <a:cs typeface="+mn-cs"/>
              </a:rPr>
              <a:t>amore» </a:t>
            </a:r>
            <a:r>
              <a:rPr lang="it-IT" sz="2200" dirty="0"/>
              <a:t>(Intervista a </a:t>
            </a:r>
            <a:r>
              <a:rPr lang="it-IT" sz="2200" dirty="0" err="1"/>
              <a:t>Caucino</a:t>
            </a:r>
            <a:r>
              <a:rPr lang="it-IT" sz="2200" dirty="0"/>
              <a:t>- continua</a:t>
            </a:r>
            <a:r>
              <a:rPr lang="it-IT" sz="2200" dirty="0" smtClean="0"/>
              <a:t>).</a:t>
            </a:r>
            <a:endParaRPr lang="it-IT" sz="2200" i="1" dirty="0">
              <a:latin typeface="+mn-lt"/>
              <a:ea typeface="+mn-ea"/>
              <a:cs typeface="+mn-cs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656" y="2885849"/>
            <a:ext cx="8648938" cy="3587856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7413" y="4389487"/>
            <a:ext cx="3054361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199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11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0214" y="240665"/>
            <a:ext cx="5019938" cy="3251472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6374" y="1548102"/>
            <a:ext cx="7404601" cy="329153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CasellaDiTesto 5"/>
          <p:cNvSpPr txBox="1"/>
          <p:nvPr/>
        </p:nvSpPr>
        <p:spPr>
          <a:xfrm>
            <a:off x="1811383" y="5294811"/>
            <a:ext cx="6087291" cy="1200329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it-IT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Quanti dei soggetti citati si sono sentiti ascoltati e hanno condiviso con l’assessorato il disegno di legge? </a:t>
            </a:r>
            <a:r>
              <a:rPr lang="it-IT" dirty="0" smtClean="0"/>
              <a:t>Sindacati? Ordini professionali? Operatori dei servizi? Associazioni che si occupano di affido da decenni? Docenti universitari? …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6045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11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52400" y="299087"/>
            <a:ext cx="7591425" cy="4351338"/>
          </a:xfrm>
        </p:spPr>
        <p:txBody>
          <a:bodyPr/>
          <a:lstStyle/>
          <a:p>
            <a:pPr algn="ctr"/>
            <a:r>
              <a:rPr lang="it-IT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Grazie a tutti i giornalisti e alle riviste che hanno voluto o potuto approfondire una situazione così complessa e hanno voluto o potuto pubblicare notizie basate sui dati e non su supposizioni o su slogan propagandistici!!!</a:t>
            </a:r>
            <a:endParaRPr lang="it-I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508" y="2656036"/>
            <a:ext cx="3879211" cy="257300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4314" y="4650425"/>
            <a:ext cx="3910649" cy="2029197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4963" y="4441371"/>
            <a:ext cx="3063736" cy="1841591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90775" y="212265"/>
            <a:ext cx="3501225" cy="3020402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08704" y="2246125"/>
            <a:ext cx="3068006" cy="1850579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43604" y="3723128"/>
            <a:ext cx="2917470" cy="2164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864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</TotalTime>
  <Words>503</Words>
  <Application>Microsoft Office PowerPoint</Application>
  <PresentationFormat>Widescreen</PresentationFormat>
  <Paragraphs>30</Paragraphs>
  <Slides>8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Tema di Office</vt:lpstr>
      <vt:lpstr>Verso una progressiva disinformazione…  Comitato zero allontanamento zero Assemblea 11 gennaio 2023</vt:lpstr>
      <vt:lpstr>Riportiamo di seguito alcuni esempi di articoli che, dopo la presentazione del disegno di legge «Allontanamento zero», hanno riportato dati e/o dichiarazioni non corrispondenti ai dati ufficiali rispetto alla condizione dei minori messi in protezione, contribuendo alla costruzione di rappresentazioni scorrette.</vt:lpstr>
      <vt:lpstr>A. Parisotto, «Caucino difende Allontanamento Zero: ‘I bimbi ci chiedono di stare con le famiglie, noi le aiutiamo’», TorinoOggi, 3 ottobre 2022  (https://www.24ovest.it/2022/10/03/leggi-notizia/argomenti/politica-16/articolo/caucino-difende-allontanamento-zero-i-bimbi-ci-chiedono-di-stare-con-le-famiglie-noi-le-aiutiam.html) </vt:lpstr>
      <vt:lpstr>«…Ci siamo chiesti perché in Piemonte si allontanasse di più rispetto al resto dell’Italia e ci è stato detto perché si lavora meglio…Rifiuto quest’idea, dico il contrario: se si lavora meglio, si allontana di meno» (Intervista a Caucino- continua).</vt:lpstr>
      <vt:lpstr>Presentazione standard di PowerPoint</vt:lpstr>
      <vt:lpstr>«L’80,9% sono casi su cui si può lavorare. Perché le motivazioni degli allontanamenti sono legati a incuria, alla trascuratezza, stili educativi non consoni…Oggi, con il caro bollette, è ancora più importante [la legge «Allontanamento zero»] perché si scongiuri che una famiglia con disagi economici possa vedere allontanato il minore. Solo per una lieve incuria verso un bambino o a una bambina rispetto cui c’è amore» (Intervista a Caucino- continua).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Una progressiva disinformazione verso…l’approvazione di «Allontanamento zero» e proposte di legge nazionali</dc:title>
  <dc:creator>Paola Ricchiardi</dc:creator>
  <cp:lastModifiedBy>Utente</cp:lastModifiedBy>
  <cp:revision>24</cp:revision>
  <dcterms:created xsi:type="dcterms:W3CDTF">2022-12-10T09:15:00Z</dcterms:created>
  <dcterms:modified xsi:type="dcterms:W3CDTF">2023-01-25T09:22:14Z</dcterms:modified>
</cp:coreProperties>
</file>